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89403E1-959F-4C37-9A19-3A1C6101FE2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66FA45-B954-43D3-84E6-9DF4EC978B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403E1-959F-4C37-9A19-3A1C6101FE2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FA45-B954-43D3-84E6-9DF4EC978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89403E1-959F-4C37-9A19-3A1C6101FE2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466FA45-B954-43D3-84E6-9DF4EC978B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403E1-959F-4C37-9A19-3A1C6101FE2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6FA45-B954-43D3-84E6-9DF4EC978B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403E1-959F-4C37-9A19-3A1C6101FE2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466FA45-B954-43D3-84E6-9DF4EC978B3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9403E1-959F-4C37-9A19-3A1C6101FE2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466FA45-B954-43D3-84E6-9DF4EC978B3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9403E1-959F-4C37-9A19-3A1C6101FE2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466FA45-B954-43D3-84E6-9DF4EC978B3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403E1-959F-4C37-9A19-3A1C6101FE2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6FA45-B954-43D3-84E6-9DF4EC978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403E1-959F-4C37-9A19-3A1C6101FE2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66FA45-B954-43D3-84E6-9DF4EC978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403E1-959F-4C37-9A19-3A1C6101FE2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6FA45-B954-43D3-84E6-9DF4EC978B3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89403E1-959F-4C37-9A19-3A1C6101FE2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466FA45-B954-43D3-84E6-9DF4EC978B3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9403E1-959F-4C37-9A19-3A1C6101FE2D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66FA45-B954-43D3-84E6-9DF4EC978B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6477000" cy="2667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TRITURATION IN CENTESIMAL SCALE-Preparation of </a:t>
            </a:r>
            <a:r>
              <a:rPr lang="en-US" b="1" dirty="0" err="1" smtClean="0"/>
              <a:t>Sulphur</a:t>
            </a:r>
            <a:r>
              <a:rPr lang="en-US" b="1" dirty="0" smtClean="0"/>
              <a:t> 1C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5791200"/>
            <a:ext cx="6705600" cy="944637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US" dirty="0" smtClean="0"/>
              <a:t>Prepared By</a:t>
            </a:r>
          </a:p>
          <a:p>
            <a:pPr algn="r"/>
            <a:r>
              <a:rPr lang="en-US" dirty="0" err="1" smtClean="0"/>
              <a:t>Dr.SREEJA.S</a:t>
            </a:r>
            <a:endParaRPr lang="en-US" dirty="0" smtClean="0"/>
          </a:p>
          <a:p>
            <a:pPr algn="r"/>
            <a:r>
              <a:rPr lang="en-US" dirty="0" err="1" smtClean="0"/>
              <a:t>H.o.D</a:t>
            </a:r>
            <a:r>
              <a:rPr lang="en-US" dirty="0" smtClean="0"/>
              <a:t>, Dept of Pharmacy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PREPARATION OF SULPHUR 1C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AIM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To prepare 10g of </a:t>
            </a:r>
            <a:r>
              <a:rPr lang="en-US" dirty="0" err="1" smtClean="0"/>
              <a:t>Sulphur</a:t>
            </a:r>
            <a:r>
              <a:rPr lang="en-US" dirty="0" smtClean="0"/>
              <a:t> 1C</a:t>
            </a:r>
            <a:endParaRPr lang="en-IN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MATERIALS REQUIRED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1.  Crude </a:t>
            </a:r>
            <a:r>
              <a:rPr lang="en-US" dirty="0" err="1" smtClean="0"/>
              <a:t>Sulphur</a:t>
            </a:r>
            <a:r>
              <a:rPr lang="en-US" dirty="0" smtClean="0"/>
              <a:t>  </a:t>
            </a:r>
            <a:endParaRPr lang="en-IN" dirty="0" smtClean="0"/>
          </a:p>
          <a:p>
            <a:r>
              <a:rPr lang="en-US" dirty="0" smtClean="0"/>
              <a:t>2.  Sugar of milk </a:t>
            </a:r>
            <a:endParaRPr lang="en-IN" dirty="0" smtClean="0"/>
          </a:p>
          <a:p>
            <a:r>
              <a:rPr lang="en-US" dirty="0" smtClean="0"/>
              <a:t>3.  A  clean unglazed porcelain mortar and pestle</a:t>
            </a:r>
            <a:endParaRPr lang="en-IN" dirty="0" smtClean="0"/>
          </a:p>
          <a:p>
            <a:r>
              <a:rPr lang="en-US" dirty="0" smtClean="0"/>
              <a:t>4. A  stainless steel spatula</a:t>
            </a:r>
            <a:endParaRPr lang="en-IN" dirty="0" smtClean="0"/>
          </a:p>
          <a:p>
            <a:r>
              <a:rPr lang="en-US" dirty="0" smtClean="0"/>
              <a:t> 5.Wrist watch or stop watch</a:t>
            </a:r>
            <a:endParaRPr lang="en-IN" dirty="0" smtClean="0"/>
          </a:p>
          <a:p>
            <a:r>
              <a:rPr lang="en-US" dirty="0" smtClean="0"/>
              <a:t>6.Materials for labeling</a:t>
            </a:r>
            <a:endParaRPr lang="en-IN" dirty="0" smtClean="0"/>
          </a:p>
          <a:p>
            <a:r>
              <a:rPr lang="en-US" dirty="0" smtClean="0"/>
              <a:t>7. Balance and weight.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017BB-33A3-4012-9B52-88978763D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PROCEDURE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55EBC-AEB7-49D2-8782-22D4A14D9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56996"/>
            <a:ext cx="7886700" cy="5019967"/>
          </a:xfrm>
        </p:spPr>
        <p:txBody>
          <a:bodyPr/>
          <a:lstStyle/>
          <a:p>
            <a:r>
              <a:rPr lang="en-US" dirty="0"/>
              <a:t>0.1g of crude Sulphur is taken and then take 9.9g of sugar of milk using a weight and balance.</a:t>
            </a:r>
          </a:p>
          <a:p>
            <a:r>
              <a:rPr lang="en-US" dirty="0"/>
              <a:t> Divide the sugar of milk into 3 equal parts if it is </a:t>
            </a:r>
            <a:r>
              <a:rPr lang="en-US" dirty="0" err="1"/>
              <a:t>Hahnemanian</a:t>
            </a:r>
            <a:r>
              <a:rPr lang="en-US" dirty="0"/>
              <a:t> method and </a:t>
            </a:r>
            <a:r>
              <a:rPr lang="en-US" dirty="0" err="1"/>
              <a:t>H.P.I.ratio</a:t>
            </a:r>
            <a:r>
              <a:rPr lang="en-US" dirty="0"/>
              <a:t> is 11:33:55</a:t>
            </a:r>
          </a:p>
          <a:p>
            <a:r>
              <a:rPr lang="en-US" dirty="0"/>
              <a:t>Put 1 part of sugar of milk into the mortar and rubbed for a while to close the pores of mortar. </a:t>
            </a:r>
          </a:p>
          <a:p>
            <a:r>
              <a:rPr lang="en-US" dirty="0"/>
              <a:t>The crude </a:t>
            </a:r>
            <a:r>
              <a:rPr lang="en-US" dirty="0" err="1"/>
              <a:t>sulphur</a:t>
            </a:r>
            <a:r>
              <a:rPr lang="en-US" dirty="0"/>
              <a:t> is put into the mortar and mixed thoroughly with the spatula.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35249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BCED7-2CBF-4001-AEBE-3F72DC294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75862"/>
            <a:ext cx="7887866" cy="5701102"/>
          </a:xfrm>
        </p:spPr>
        <p:txBody>
          <a:bodyPr/>
          <a:lstStyle/>
          <a:p>
            <a:r>
              <a:rPr lang="en-US" dirty="0"/>
              <a:t>Trituration is done with the following time limit as</a:t>
            </a:r>
            <a:endParaRPr lang="en-IN" dirty="0"/>
          </a:p>
          <a:p>
            <a:r>
              <a:rPr lang="en-US" dirty="0"/>
              <a:t> 6 min grinding</a:t>
            </a:r>
            <a:endParaRPr lang="en-IN" dirty="0"/>
          </a:p>
          <a:p>
            <a:r>
              <a:rPr lang="en-US" dirty="0"/>
              <a:t>3 min scrapping</a:t>
            </a:r>
            <a:endParaRPr lang="en-IN" dirty="0"/>
          </a:p>
          <a:p>
            <a:r>
              <a:rPr lang="en-US" dirty="0"/>
              <a:t>1 min mixing</a:t>
            </a:r>
          </a:p>
          <a:p>
            <a:r>
              <a:rPr lang="en-US" dirty="0"/>
              <a:t>The trituration is done in the anticlockwise direction and the force is exerted from the shoulder.</a:t>
            </a:r>
          </a:p>
          <a:p>
            <a:r>
              <a:rPr lang="en-US" dirty="0"/>
              <a:t> The process is repeated for another 10 minutes. </a:t>
            </a:r>
          </a:p>
          <a:p>
            <a:r>
              <a:rPr lang="en-US" dirty="0"/>
              <a:t>Thus the first stage of trituration is completed in 20 minutes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1247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741BF-6A14-4399-A03F-4637E5A71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" y="195944"/>
            <a:ext cx="8976360" cy="6662057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Put </a:t>
            </a:r>
            <a:r>
              <a:rPr lang="en-US" sz="3200" dirty="0"/>
              <a:t>the second part of sugar of milk into the mortar and repeat the process for 10 minutes. </a:t>
            </a:r>
          </a:p>
          <a:p>
            <a:r>
              <a:rPr lang="en-US" sz="3200" dirty="0"/>
              <a:t>The same process is done for another 10 min so that the second stage of trituration is also completed in 20 minutes. </a:t>
            </a:r>
          </a:p>
          <a:p>
            <a:r>
              <a:rPr lang="en-US" sz="3200" dirty="0"/>
              <a:t>Then put the 3</a:t>
            </a:r>
            <a:r>
              <a:rPr lang="en-US" sz="3200" baseline="30000" dirty="0"/>
              <a:t>rd</a:t>
            </a:r>
            <a:r>
              <a:rPr lang="en-US" sz="3200" dirty="0"/>
              <a:t> part of sugar of milk into the mortar and complete the 3</a:t>
            </a:r>
            <a:r>
              <a:rPr lang="en-US" sz="3200" baseline="30000" dirty="0"/>
              <a:t>rd</a:t>
            </a:r>
            <a:r>
              <a:rPr lang="en-US" sz="3200" dirty="0"/>
              <a:t> part of trituration within next 20 min.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84557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Thus within a total period of 1 hour </a:t>
            </a:r>
            <a:r>
              <a:rPr lang="en-US" sz="2800" dirty="0" err="1" smtClean="0"/>
              <a:t>sulphur</a:t>
            </a:r>
            <a:r>
              <a:rPr lang="en-US" sz="2800" dirty="0" smtClean="0"/>
              <a:t> 1C is prepared by the process of </a:t>
            </a:r>
            <a:r>
              <a:rPr lang="en-US" sz="2800" dirty="0" err="1" smtClean="0"/>
              <a:t>trituration</a:t>
            </a:r>
            <a:endParaRPr lang="en-US" sz="2800" dirty="0" smtClean="0"/>
          </a:p>
          <a:p>
            <a:r>
              <a:rPr lang="en-US" sz="2800" dirty="0" smtClean="0"/>
              <a:t>The medicine is now packed in a butter paper and </a:t>
            </a:r>
            <a:r>
              <a:rPr lang="en-US" sz="2800" dirty="0" err="1" smtClean="0"/>
              <a:t>labelled</a:t>
            </a:r>
            <a:r>
              <a:rPr lang="en-US" sz="2800" dirty="0" smtClean="0"/>
              <a:t> properly indicating the name of medicine and potency. </a:t>
            </a:r>
          </a:p>
          <a:p>
            <a:r>
              <a:rPr lang="en-US" sz="2800" dirty="0" smtClean="0"/>
              <a:t>The medicine is then kept in a clean hygienic place for the preparation of further potencies.</a:t>
            </a:r>
            <a:endParaRPr lang="en-IN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E832F-E99B-40AF-8A65-808141D4C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CALCULATION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C009E-9EA5-4AE2-B6A3-95DDAC21E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6640"/>
            <a:ext cx="7886700" cy="580136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To prepare Sulphur 1C, the ratio between crude </a:t>
            </a:r>
            <a:r>
              <a:rPr lang="en-US" dirty="0" err="1"/>
              <a:t>sulphur</a:t>
            </a:r>
            <a:r>
              <a:rPr lang="en-US" dirty="0"/>
              <a:t> and sugar of milk = 1:99</a:t>
            </a:r>
            <a:endParaRPr lang="en-IN" dirty="0"/>
          </a:p>
          <a:p>
            <a:pPr lvl="0"/>
            <a:r>
              <a:rPr lang="en-US" dirty="0"/>
              <a:t>To prepare 100g of Sulphur 1C, amount of crude </a:t>
            </a:r>
            <a:r>
              <a:rPr lang="en-US" dirty="0" err="1"/>
              <a:t>sulphur</a:t>
            </a:r>
            <a:r>
              <a:rPr lang="en-US" dirty="0"/>
              <a:t> to be taken = 1 g</a:t>
            </a:r>
            <a:endParaRPr lang="en-IN" dirty="0"/>
          </a:p>
          <a:p>
            <a:pPr lvl="0"/>
            <a:r>
              <a:rPr lang="en-US" dirty="0"/>
              <a:t>Amount of sugar of milk to be taken = 99g</a:t>
            </a:r>
            <a:endParaRPr lang="en-IN" dirty="0"/>
          </a:p>
          <a:p>
            <a:pPr lvl="0"/>
            <a:r>
              <a:rPr lang="en-US" dirty="0"/>
              <a:t>To prepare 10g of Sulphur 1C, amount of crude </a:t>
            </a:r>
            <a:r>
              <a:rPr lang="en-US" dirty="0" err="1"/>
              <a:t>sulphur</a:t>
            </a:r>
            <a:r>
              <a:rPr lang="en-US" dirty="0"/>
              <a:t> to be taken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                       = 1/100x10 = 0.1g = 100mg</a:t>
            </a:r>
            <a:endParaRPr lang="en-IN" dirty="0"/>
          </a:p>
          <a:p>
            <a:pPr lvl="0"/>
            <a:r>
              <a:rPr lang="en-US" dirty="0"/>
              <a:t>Amount of sugar of milk to be taken = 10-0.1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                                                   </a:t>
            </a:r>
            <a:r>
              <a:rPr lang="en-US" dirty="0" smtClean="0"/>
              <a:t>  </a:t>
            </a:r>
            <a:r>
              <a:rPr lang="en-US" dirty="0"/>
              <a:t>= 9.9g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                                                      </a:t>
            </a:r>
            <a:r>
              <a:rPr lang="en-US" dirty="0" smtClean="0"/>
              <a:t>  </a:t>
            </a:r>
            <a:r>
              <a:rPr lang="en-US" dirty="0"/>
              <a:t>=  </a:t>
            </a:r>
            <a:r>
              <a:rPr lang="en-US" dirty="0" smtClean="0"/>
              <a:t>9g900mg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44773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</TotalTime>
  <Words>403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Wingdings</vt:lpstr>
      <vt:lpstr>Wingdings 2</vt:lpstr>
      <vt:lpstr>Median</vt:lpstr>
      <vt:lpstr>TRITURATION IN CENTESIMAL SCALE-Preparation of Sulphur 1C</vt:lpstr>
      <vt:lpstr>PREPARATION OF SULPHUR 1C</vt:lpstr>
      <vt:lpstr>PROCEDURE </vt:lpstr>
      <vt:lpstr>PowerPoint Presentation</vt:lpstr>
      <vt:lpstr>PowerPoint Presentation</vt:lpstr>
      <vt:lpstr>PowerPoint Presentation</vt:lpstr>
      <vt:lpstr>CALCULATION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TRITURATION IN CENTESIMAL SCALE-Preparation of Sulphur 1C</dc:title>
  <dc:creator>Windows</dc:creator>
  <cp:lastModifiedBy>Lib Lab One</cp:lastModifiedBy>
  <cp:revision>4</cp:revision>
  <dcterms:created xsi:type="dcterms:W3CDTF">2021-11-16T07:02:11Z</dcterms:created>
  <dcterms:modified xsi:type="dcterms:W3CDTF">2021-11-16T09:46:21Z</dcterms:modified>
</cp:coreProperties>
</file>